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 bookmarkIdSeed="5">
  <p:sldMasterIdLst>
    <p:sldMasterId id="2147483729" r:id="rId1"/>
  </p:sldMasterIdLst>
  <p:notesMasterIdLst>
    <p:notesMasterId r:id="rId32"/>
  </p:notesMasterIdLst>
  <p:sldIdLst>
    <p:sldId id="256" r:id="rId2"/>
    <p:sldId id="257" r:id="rId3"/>
    <p:sldId id="258" r:id="rId4"/>
    <p:sldId id="260" r:id="rId5"/>
    <p:sldId id="259" r:id="rId6"/>
    <p:sldId id="273" r:id="rId7"/>
    <p:sldId id="261" r:id="rId8"/>
    <p:sldId id="272" r:id="rId9"/>
    <p:sldId id="262" r:id="rId10"/>
    <p:sldId id="263" r:id="rId11"/>
    <p:sldId id="264" r:id="rId12"/>
    <p:sldId id="265" r:id="rId13"/>
    <p:sldId id="266" r:id="rId14"/>
    <p:sldId id="270" r:id="rId15"/>
    <p:sldId id="271" r:id="rId16"/>
    <p:sldId id="267" r:id="rId17"/>
    <p:sldId id="268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Angsana New" panose="02020603050405020304" pitchFamily="18" charset="-34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TH SarabunPSK" panose="020B0500040200020003" pitchFamily="34" charset="-34"/>
      <p:regular r:id="rId43"/>
      <p:bold r:id="rId44"/>
      <p:italic r:id="rId45"/>
      <p:boldItalic r:id="rId46"/>
    </p:embeddedFont>
    <p:embeddedFont>
      <p:font typeface="Cordia New" panose="020B0304020202020204" pitchFamily="34" charset="-34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CAF98-7F0E-4B54-BD9C-839CE729A32E}" type="datetimeFigureOut">
              <a:rPr lang="th-TH" smtClean="0"/>
              <a:t>13/09/60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27B78-54AD-4B2C-86E7-2288A2777A4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6220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527B78-54AD-4B2C-86E7-2288A2777A4B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8890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9/13/2017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054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9/13/2017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514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9/13/2017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979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9/13/2017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87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9/13/2017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111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9/13/2017</a:t>
            </a:fld>
            <a:endParaRPr lang="en-US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325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9/13/2017</a:t>
            </a:fld>
            <a:endParaRPr lang="en-US" dirty="0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431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9/13/2017</a:t>
            </a:fld>
            <a:endParaRPr lang="en-US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880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9/13/2017</a:t>
            </a:fld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24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9/13/2017</a:t>
            </a:fld>
            <a:endParaRPr lang="en-US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46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9/13/2017</a:t>
            </a:fld>
            <a:endParaRPr lang="en-US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83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9/13/2017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34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รูปภาพที่เกี่ยวข้อ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6" t="15385" r="14334" b="12275"/>
          <a:stretch/>
        </p:blipFill>
        <p:spPr bwMode="auto">
          <a:xfrm>
            <a:off x="6893804" y="3529759"/>
            <a:ext cx="3253846" cy="30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/>
          <p:cNvSpPr/>
          <p:nvPr/>
        </p:nvSpPr>
        <p:spPr>
          <a:xfrm>
            <a:off x="0" y="1642980"/>
            <a:ext cx="1219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sz="6000" b="1" dirty="0">
                <a:ln w="19050">
                  <a:solidFill>
                    <a:srgbClr val="0070C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ระบบสั่งอาหารในร้านอาหาร</a:t>
            </a:r>
            <a:endParaRPr lang="en-US" sz="6000" b="1" dirty="0">
              <a:ln w="19050">
                <a:solidFill>
                  <a:srgbClr val="0070C0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ctr">
              <a:spcAft>
                <a:spcPts val="800"/>
              </a:spcAft>
            </a:pPr>
            <a:r>
              <a:rPr lang="en-US" sz="6000" b="1" dirty="0">
                <a:ln w="19050">
                  <a:solidFill>
                    <a:srgbClr val="0070C0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 Food Ordering System in the Restaurant</a:t>
            </a: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62" y="3583759"/>
            <a:ext cx="2952000" cy="2952000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88" y="129694"/>
            <a:ext cx="985320" cy="1260000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942" y="219694"/>
            <a:ext cx="1009346" cy="1080000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400" y="219694"/>
            <a:ext cx="114425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152401" y="160001"/>
            <a:ext cx="1123664" cy="1270097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1276065" y="460602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968991" y="1430098"/>
            <a:ext cx="9539785" cy="250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1.6 ประโยชน์ที่คาดว่าจะได้รับ</a:t>
            </a:r>
            <a:endParaRPr lang="en-US" sz="28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thaiDist">
              <a:lnSpc>
                <a:spcPct val="115000"/>
              </a:lnSpc>
              <a:spcAft>
                <a:spcPts val="0"/>
              </a:spcAft>
            </a:pPr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1.6.1 ได้ระบบร้านอาหารที่สามารถใช้งานได้จริง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thaiDist">
              <a:lnSpc>
                <a:spcPct val="115000"/>
              </a:lnSpc>
              <a:spcAft>
                <a:spcPts val="0"/>
              </a:spcAft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1.6.2 สามารถเพิ่มประสิทธิภาพในการทำงานของร้านอาหารได้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thaiDist">
              <a:lnSpc>
                <a:spcPct val="115000"/>
              </a:lnSpc>
              <a:spcAft>
                <a:spcPts val="0"/>
              </a:spcAft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1.6.3 สามารถลดข้อผิดพลาดในกระบวนการทำงานของร้านอาหารได้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1.6.4 สามารถอำนวยความสะดวกและสร้างความน่าเชื่อถือให้กับทางร้านอาหารได้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54" y="4347724"/>
            <a:ext cx="2277066" cy="2223879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5926">
            <a:off x="8610643" y="3662383"/>
            <a:ext cx="3261690" cy="135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289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7276532" y="160001"/>
            <a:ext cx="1123664" cy="1270097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8400196" y="460602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53792" y="1430098"/>
            <a:ext cx="10937623" cy="4215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th-TH" sz="25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1.7 คำนิยามศัพท์เฉพาะ</a:t>
            </a:r>
            <a:endParaRPr lang="en-US" sz="25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thaiDist">
              <a:lnSpc>
                <a:spcPct val="115000"/>
              </a:lnSpc>
              <a:spcAft>
                <a:spcPts val="0"/>
              </a:spcAft>
            </a:pPr>
            <a:r>
              <a:rPr lang="th-TH" sz="26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th-TH" sz="2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1.7.1 </a:t>
            </a:r>
            <a:r>
              <a:rPr lang="en-US" sz="2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Open </a:t>
            </a:r>
            <a:r>
              <a:rPr lang="en-US" sz="26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Source</a:t>
            </a:r>
            <a:r>
              <a:rPr lang="th-TH" sz="26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 คือ </a:t>
            </a:r>
            <a:r>
              <a:rPr lang="en-US" sz="2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Software </a:t>
            </a:r>
            <a:r>
              <a:rPr lang="th-TH" sz="2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ที่เปิดเผย </a:t>
            </a:r>
            <a:r>
              <a:rPr lang="en-US" sz="2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Source Code</a:t>
            </a:r>
            <a:r>
              <a:rPr lang="th-TH" sz="2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ของโปรแกรม  ภายใต้เงื่อนไขบางประการที่เปิดโอกาสให้ผู้ใช้สามารถทำการแก้ไข ดัดแปลง และเผยแพร่ </a:t>
            </a:r>
            <a:r>
              <a:rPr lang="en-US" sz="26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Source Code</a:t>
            </a:r>
            <a:r>
              <a:rPr lang="th-TH" sz="26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ได้ </a:t>
            </a:r>
          </a:p>
          <a:p>
            <a:pPr algn="thaiDist">
              <a:lnSpc>
                <a:spcPct val="115000"/>
              </a:lnSpc>
              <a:spcAft>
                <a:spcPts val="0"/>
              </a:spcAft>
            </a:pPr>
            <a:r>
              <a:rPr lang="th-TH" sz="2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1.7.2 </a:t>
            </a:r>
            <a:r>
              <a:rPr lang="en-US" sz="26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Middleware</a:t>
            </a:r>
            <a:r>
              <a:rPr lang="th-TH" sz="26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 คือ </a:t>
            </a:r>
            <a:r>
              <a:rPr lang="en-US" sz="2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Software</a:t>
            </a:r>
            <a:r>
              <a:rPr lang="th-TH" sz="2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ประเภทหนึ่งที่ทำหน้าเป็นตัวกลาง  ในการประสานการทำงานร่วมกันหรือแลกเปลี่ยนข้อมูลระหว่างกันของ </a:t>
            </a:r>
            <a:r>
              <a:rPr lang="en-US" sz="26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Application</a:t>
            </a:r>
            <a:endParaRPr lang="th-TH" sz="2600" dirty="0" smtClean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thaiDist">
              <a:lnSpc>
                <a:spcPct val="115000"/>
              </a:lnSpc>
              <a:spcAft>
                <a:spcPts val="0"/>
              </a:spcAft>
            </a:pPr>
            <a:r>
              <a:rPr lang="th-TH" sz="2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1.7.3 </a:t>
            </a:r>
            <a:r>
              <a:rPr lang="en-US" sz="26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Emulator</a:t>
            </a:r>
            <a:r>
              <a:rPr lang="th-TH" sz="26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 คือ </a:t>
            </a:r>
            <a:r>
              <a:rPr lang="th-TH" sz="2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การจำลองโทรศัพท์มือถือ</a:t>
            </a:r>
            <a:r>
              <a:rPr lang="th-TH" sz="26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ขึ้นมาเพื่อ</a:t>
            </a:r>
            <a:r>
              <a:rPr lang="th-TH" sz="2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ใช้ทดสอบการทำงานของโปรแกรม</a:t>
            </a:r>
            <a:endParaRPr lang="en-US" sz="26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thaiDist">
              <a:lnSpc>
                <a:spcPct val="115000"/>
              </a:lnSpc>
              <a:spcAft>
                <a:spcPts val="0"/>
              </a:spcAft>
            </a:pPr>
            <a:r>
              <a:rPr lang="th-TH" sz="2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1.7.4 </a:t>
            </a:r>
            <a:r>
              <a:rPr lang="en-US" sz="2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Platform  </a:t>
            </a:r>
            <a:r>
              <a:rPr lang="th-TH" sz="2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คือ สภาพแวดล้อมที่ประกอบไปด้วยฮาร์ดแวร์และซอฟต์แวร์ของระบบคอมพิวเตอร์หนึ่งที่ทำงานอยู่</a:t>
            </a:r>
            <a:endParaRPr lang="en-US" sz="26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thaiDist">
              <a:lnSpc>
                <a:spcPct val="115000"/>
              </a:lnSpc>
              <a:spcAft>
                <a:spcPts val="0"/>
              </a:spcAft>
            </a:pPr>
            <a:r>
              <a:rPr lang="th-TH" sz="2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1.7.5 </a:t>
            </a:r>
            <a:r>
              <a:rPr lang="en-US" sz="26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Library</a:t>
            </a:r>
            <a:r>
              <a:rPr lang="th-TH" sz="26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 คือ </a:t>
            </a:r>
            <a:r>
              <a:rPr lang="th-TH" sz="2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ที่เก็บรวบรวมชุดคำสั่งต่าง ๆ  ซึ่งแปลไว้เป็นภาษาเครื่องเรียบร้อยแล้ว </a:t>
            </a:r>
            <a:r>
              <a:rPr lang="th-TH" sz="26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</a:t>
            </a:r>
            <a:r>
              <a:rPr lang="th-TH" sz="2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อาจสามารถเรียกใช้ได้ทันที  	1.7.6 </a:t>
            </a:r>
            <a:r>
              <a:rPr lang="en-US" sz="2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Layout  </a:t>
            </a:r>
            <a:r>
              <a:rPr lang="th-TH" sz="26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คือ รูปแบบการจัดหน้าจอของ </a:t>
            </a:r>
            <a:r>
              <a:rPr lang="en-US" sz="26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Application</a:t>
            </a:r>
            <a:endParaRPr lang="en-US" sz="26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91767" y="5356543"/>
            <a:ext cx="2593075" cy="118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029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152401" y="160001"/>
            <a:ext cx="1123664" cy="1270097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1276065" y="460602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2365612" y="1430098"/>
            <a:ext cx="6096000" cy="10895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th-TH" sz="32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บทที่ 2</a:t>
            </a:r>
            <a:endParaRPr lang="en-US" sz="32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ctr"/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ทฤษฎีและงานวิจัยที่เกี่ยวข้อง</a:t>
            </a:r>
            <a:endParaRPr lang="th-TH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959893" y="2519627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2.1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ระบบปฏิบัติการ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Android</a:t>
            </a:r>
          </a:p>
          <a:p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2.2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Android Studio</a:t>
            </a:r>
          </a:p>
          <a:p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2.3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JDK (Java Development Kit)</a:t>
            </a:r>
          </a:p>
          <a:p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2.4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ฐานข้อมูล </a:t>
            </a:r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SQLite</a:t>
            </a:r>
          </a:p>
          <a:p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2.5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ภาษา </a:t>
            </a:r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Java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12" y="2854376"/>
            <a:ext cx="1920000" cy="1440000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71" y="3214376"/>
            <a:ext cx="2409171" cy="972000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534" y="4754035"/>
            <a:ext cx="1440000" cy="1440000"/>
          </a:xfrm>
          <a:prstGeom prst="rect">
            <a:avLst/>
          </a:prstGeom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368" y="4754035"/>
            <a:ext cx="1480374" cy="1080000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353" y="4294376"/>
            <a:ext cx="216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95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7549487" y="86644"/>
            <a:ext cx="1123664" cy="1270097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8673151" y="387245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454926" y="58393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2.6 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ระบบระบบร้านอาหารที่ได้รับความนิยม</a:t>
            </a:r>
          </a:p>
          <a:p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941698" y="1060987"/>
            <a:ext cx="10495126" cy="2311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2.6.1 </a:t>
            </a:r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ระบบร้านอาหารของบริษัท </a:t>
            </a:r>
            <a:r>
              <a:rPr lang="en-US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MK RESTAURANTS</a:t>
            </a:r>
          </a:p>
          <a:p>
            <a:pPr algn="thaiDist"/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กัน</a:t>
            </a:r>
            <a:r>
              <a:rPr lang="th-TH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ยกร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เลิศสุขศักดิ์ดา (</a:t>
            </a: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2556)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ได้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อธิบายถึงหลักการทำงานของระบบร้านอาหารของบริษัท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MK RESTAURANTS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 ซึ่งมีลักษณะเป็น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Web Application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 โดยใช้เครื่อง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PDA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(Personal Digital Assistant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 บน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Linux server 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เป็นตัวรับ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Order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การสั่งอาหารจากลูกค้า  แล้วส่งข้อมูลผ่าน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Wireless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ที่อยู่ในวง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LAN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เดียวกัน  ไปเก็บบันทึกที่ฐานข้อมูล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รูปภาพ 6" descr="http://3.bp.blogspot.com/_EPZ6RLu9-jQ/TJDvtNX0GKI/AAAAAAAAAAU/o75s8qv4ZS0/s1600/attachfile_pda-res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175"/>
          <a:stretch/>
        </p:blipFill>
        <p:spPr bwMode="auto">
          <a:xfrm>
            <a:off x="5072465" y="3029801"/>
            <a:ext cx="5327134" cy="37326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138046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152401" y="160001"/>
            <a:ext cx="1123664" cy="1270097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1276065" y="460602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41695" y="1430098"/>
            <a:ext cx="56911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2</a:t>
            </a:r>
            <a:r>
              <a:rPr kumimoji="0" lang="th-TH" sz="28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.6.2 ระบบร้านอาหาร </a:t>
            </a:r>
            <a:r>
              <a:rPr kumimoji="0" lang="en-US" sz="2800" b="1" i="0" u="none" strike="noStrike" cap="none" normalizeH="0" baseline="0" dirty="0" err="1" smtClean="0" bmk="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FoodStory</a:t>
            </a:r>
            <a:r>
              <a:rPr kumimoji="0" lang="en-US" sz="28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Owner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217" name="รูปภาพ 15" descr="http://www.foodstory.co/images/printer-botto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8"/>
          <a:stretch>
            <a:fillRect/>
          </a:stretch>
        </p:blipFill>
        <p:spPr bwMode="auto">
          <a:xfrm>
            <a:off x="8744803" y="460602"/>
            <a:ext cx="290512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2619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941695" y="1953318"/>
            <a:ext cx="74516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ภา</a:t>
            </a:r>
            <a:r>
              <a:rPr lang="th-TH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วิณีย์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เจริญยิ่ง (2559) ได้อธิบาย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เกี่ยวกับความสามารถเพิ่มเติมของระบบ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ร้านอาหาร </a:t>
            </a:r>
            <a:r>
              <a:rPr lang="en-US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FoodStory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Owner 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ไว้ว่า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941695" y="2907425"/>
            <a:ext cx="10454186" cy="3065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มีระบบ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Table Layout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แบบจำลองในการจัดวางโต๊ะอาหาร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342900" lvl="0" indent="-342900" algn="thaiDist">
              <a:lnSpc>
                <a:spcPct val="115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มีระบบ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Reservation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ที่รองรับการสั่งจองโต๊ะอาหาร ผ่านทางแอพพลิเคชั่น </a:t>
            </a:r>
            <a:r>
              <a:rPr lang="en-US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FoodStory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บน</a:t>
            </a:r>
            <a:r>
              <a:rPr lang="th-TH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สมาร์ทโฟน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ได้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342900" lvl="0" indent="-342900" algn="thaiDist">
              <a:lnSpc>
                <a:spcPct val="115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มีระบบ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e-Bill &amp; Payment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ในการทำธุรกรรมการเงินและการบัญชีต่าง ๆ  </a:t>
            </a:r>
            <a:endParaRPr lang="th-TH" sz="2800" dirty="0" smtClean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342900" lvl="0" indent="-342900" algn="thaiDist">
              <a:lnSpc>
                <a:spcPct val="115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ระบบ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e-Promotion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สามารถสร้างโปรโมชั่น พร้อมส่งไปยังกลุ่มลูกค้าได้ในทันที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342900" lvl="0" indent="-342900" algn="thaiDist">
              <a:lnSpc>
                <a:spcPct val="115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มีระบบจัดการ และตรวจสอบส่วนผสมของวัตถุดิบทั้งหมด </a:t>
            </a:r>
            <a:endParaRPr lang="th-TH" sz="2800" dirty="0" smtClean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342900" lvl="0" indent="-342900" algn="thaiDist">
              <a:lnSpc>
                <a:spcPct val="115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สามารถ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ใช้งานได้อย่างปลอดภัย ด้วยระบบการเข้ารหัสแบบ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PIN Account</a:t>
            </a:r>
            <a:endParaRPr lang="en-US" sz="28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365156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7685966" y="160001"/>
            <a:ext cx="1123664" cy="1270097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8809630" y="460602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45975" y="739402"/>
            <a:ext cx="430438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2</a:t>
            </a:r>
            <a:r>
              <a:rPr kumimoji="0" lang="th-TH" sz="28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.6.3 ระบบร้านอาหาร </a:t>
            </a:r>
            <a:r>
              <a:rPr kumimoji="0" lang="en-US" sz="28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FR SME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คุณสมบัติ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หลัก ๆ ของระบบได้ดังนี้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193" name="รูปภาพ 2" descr="http://fr-asia.com/wp-content/uploads/tmp/opentable-400x26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177" y="2831130"/>
            <a:ext cx="4850864" cy="316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สี่เหลี่ยมผืนผ้า 6"/>
          <p:cNvSpPr/>
          <p:nvPr/>
        </p:nvSpPr>
        <p:spPr>
          <a:xfrm>
            <a:off x="945975" y="1693509"/>
            <a:ext cx="6587589" cy="4159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thaiDist">
              <a:lnSpc>
                <a:spcPct val="115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รองรับการทำงานแบบระบบ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Touch Screen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และโทรศัพท์มือถือ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342900" lvl="0" indent="-342900" algn="thaiDist">
              <a:lnSpc>
                <a:spcPct val="115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เปิดโต๊ะ เพื่อเริ่มสั่งอาหาร โดยเลือกสร้างโซนโต๊ะได้ไม่จำกัด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342900" lvl="0" indent="-342900" algn="thaiDist">
              <a:lnSpc>
                <a:spcPct val="115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รวมโต๊ะ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,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แยกโต๊ะ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,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ย้ายโต๊ะ ได้ตามสถานการณ์จริง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342900" lvl="0" indent="-342900" algn="thaiDist">
              <a:lnSpc>
                <a:spcPct val="115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ชำระเงิน ที่แคชเชียร์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342900" lvl="0" indent="-342900" algn="thaiDist">
              <a:lnSpc>
                <a:spcPct val="115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เพิ่ม/ลดสต็อกวัตถุดิบ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342900" lvl="0" indent="-342900" algn="thaiDist">
              <a:lnSpc>
                <a:spcPct val="115000"/>
              </a:lnSpc>
              <a:spcAft>
                <a:spcPts val="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สามารถพิมพ์รายงานต่าง ๆ ได้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342900" lvl="0" indent="-342900" algn="thaiDist">
              <a:lnSpc>
                <a:spcPct val="115000"/>
              </a:lnSpc>
              <a:spcAft>
                <a:spcPts val="80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สร้างหมวดหมู่ของอาหารและสามารถกำหนด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ได้</a:t>
            </a:r>
          </a:p>
          <a:p>
            <a:pPr marL="342900" lvl="0" indent="-342900" algn="thaiDist">
              <a:lnSpc>
                <a:spcPct val="115000"/>
              </a:lnSpc>
              <a:spcAft>
                <a:spcPts val="800"/>
              </a:spcAft>
              <a:buSzPts val="1200"/>
              <a:buFont typeface="Wingdings" panose="05000000000000000000" pitchFamily="2" charset="2"/>
              <a:buChar char=""/>
            </a:pP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ใช้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รูปร่วมกับรายชื่ออาหารได้ทั้งภาษาไทย  และอังกฤษ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843294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152401" y="160001"/>
            <a:ext cx="1123664" cy="1270097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1276065" y="460602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014595" y="1430098"/>
            <a:ext cx="24561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2.7 งานวิจัยที่เกี่ยวข้อง</a:t>
            </a: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014595" y="1953318"/>
            <a:ext cx="102311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th-TH" sz="2800" dirty="0" err="1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นนิ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ดา สร้อยดอกสน</a:t>
            </a:r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(2556)  ได้ศึกษาการพัฒนาระบบสั่งอาหารบนไอ</a:t>
            </a:r>
            <a:r>
              <a:rPr lang="th-TH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แพด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เพื่อใช้บริหารร้านอาหารหัวปลาช่องนนทรี  และศึกษาความพึงพอใจจากผู้ใช้ระบบ  โดยมีการพัฒนาระบบออกเป็น 2 ส่วน  ได้แก่  ส่วนของ</a:t>
            </a:r>
            <a:r>
              <a:rPr lang="th-TH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แอปพลิเค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ชันบนไอ</a:t>
            </a:r>
            <a:r>
              <a:rPr lang="th-TH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แพด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ซึ่งถูกพัฒนาขึ้นด้วยภาษา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Objective-C 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 </a:t>
            </a:r>
            <a:r>
              <a:rPr lang="en-US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XCode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เป็นเครื่องมือในการพัฒนา  และ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SQLite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ในการจัดการฐานข้อมูล  และในส่วนของ</a:t>
            </a:r>
            <a:r>
              <a:rPr lang="th-TH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แอปพลิเค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ชันบนเซิร์ฟเวอร์  ซึ่งถูกพัฒนาขึ้นด้วยภาษา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C#.NET 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เละใช้โปรแกรม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Microsoft Visual Studio 2010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เป็นเครื่องมือในการพัฒนา  และ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Microsoft SQL Server 2008 R2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ในการจัดการฐานข้อมูลบนเซิร์ฟเวอร์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014595" y="4630974"/>
            <a:ext cx="102311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ธีร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พงศ์ ชูชื่น และ</a:t>
            </a:r>
            <a:r>
              <a:rPr lang="th-TH" sz="28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จิร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รัฐ ศรีโชค (2555)  ได้ศึกษาการพัฒนาระบบการจัดการร้านอาหาร  ซึ่งมีลักษณะเป็นเว็บ</a:t>
            </a:r>
            <a:r>
              <a:rPr lang="th-TH" sz="28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แอปพลิเค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ชัน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(Web-Based Application) 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ที่พัฒนาโดยภาษา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PHP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HTML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โดยใช้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MySQL client version 5.0.51a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เป็นตัวจัดการฐานข้อมูล</a:t>
            </a: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271641"/>
            <a:ext cx="1756032" cy="126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86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152401" y="160001"/>
            <a:ext cx="1123664" cy="1270097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1276065" y="460602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901986" y="1430098"/>
            <a:ext cx="30011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2.7 งานวิจัย</a:t>
            </a:r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</a:t>
            </a:r>
            <a:r>
              <a:rPr lang="th-TH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เกี่ยวข้อง (ต่อ)</a:t>
            </a:r>
            <a:endParaRPr lang="th-TH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901986" y="1953318"/>
            <a:ext cx="100604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พร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ทิพย์ </a:t>
            </a:r>
            <a:r>
              <a:rPr lang="th-TH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วรรณสุทธิ์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และณภัทรกฤต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จัน</a:t>
            </a:r>
            <a:r>
              <a:rPr lang="th-TH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ทวงศ์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(2558)  ได้ศึกษาการพัฒนาระบบการจัดการร้านอาหาร  ที่ประกอบไปด้วยระบบย่อย 4 ระบบ  ได้แก่ ระบบการจองโต๊ะ  ระบบการสั่งอาหาร  ระบบการชำระเงิน  และระบบรายงานต่าง ๆ  พัฒนาโดยใช้โปรแกรม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Visual Basic 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และใช้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Microsoft Office Access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เป็นฐานข้อมูล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371" y="4795582"/>
            <a:ext cx="3313320" cy="1620000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208579" y="3911704"/>
            <a:ext cx="3320626" cy="883878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84808" flipH="1">
            <a:off x="8511079" y="4004272"/>
            <a:ext cx="3271848" cy="226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6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152401" y="160001"/>
            <a:ext cx="1123664" cy="1270097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1276065" y="460602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482600" y="1430436"/>
            <a:ext cx="110871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800" b="1" dirty="0">
                <a:latin typeface="TH SarabunPSK" pitchFamily="34" charset="-34"/>
                <a:cs typeface="TH SarabunPSK" pitchFamily="34" charset="-34"/>
              </a:rPr>
              <a:t>บทที่ 3</a:t>
            </a:r>
          </a:p>
          <a:p>
            <a:pPr algn="ctr"/>
            <a:r>
              <a:rPr lang="th-TH" sz="2800" b="1" dirty="0">
                <a:latin typeface="TH SarabunPSK" pitchFamily="34" charset="-34"/>
                <a:cs typeface="TH SarabunPSK" pitchFamily="34" charset="-34"/>
              </a:rPr>
              <a:t>วิธีการออกแบบระบบและดำเนิน</a:t>
            </a:r>
            <a:r>
              <a:rPr lang="th-TH" sz="2800" b="1" dirty="0" smtClean="0">
                <a:latin typeface="TH SarabunPSK" pitchFamily="34" charset="-34"/>
                <a:cs typeface="TH SarabunPSK" pitchFamily="34" charset="-34"/>
              </a:rPr>
              <a:t>การศึกษา</a:t>
            </a:r>
          </a:p>
          <a:p>
            <a:pPr algn="ctr"/>
            <a:endParaRPr lang="th-TH" sz="2800" b="1" dirty="0">
              <a:latin typeface="TH SarabunPSK" pitchFamily="34" charset="-34"/>
              <a:cs typeface="TH SarabunPSK" pitchFamily="34" charset="-34"/>
            </a:endParaRPr>
          </a:p>
          <a:p>
            <a:r>
              <a:rPr lang="th-TH" sz="2800" b="1" dirty="0">
                <a:latin typeface="TH SarabunPSK" pitchFamily="34" charset="-34"/>
                <a:cs typeface="TH SarabunPSK" pitchFamily="34" charset="-34"/>
              </a:rPr>
              <a:t>3.1 ความเป็นมาของระบบงานเดิม</a:t>
            </a:r>
          </a:p>
          <a:p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	การทำงานของร้านอาหารส่วนมากในปัจจุบันยังใช้วิธีจดรายการอาหารในกระดาษอยู่  และการทำงานในบางครั้งอาจเกิดความผิดพลาดได้  โดยทางผู้จัดทำได้นำเทคโนโลยีที่ใกล้ตัว เช่น โทรศัพท์มือถือ </a:t>
            </a:r>
            <a:r>
              <a:rPr lang="en-US" sz="2800" dirty="0">
                <a:latin typeface="TH SarabunPSK" pitchFamily="34" charset="-34"/>
                <a:cs typeface="TH SarabunPSK" pitchFamily="34" charset="-34"/>
              </a:rPr>
              <a:t>Smartphone Tablet </a:t>
            </a:r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มาใช้ในการพัฒนาระบบ  เพื่อให้การทำงานของร้านอาหารเป็นระบบและมีประสิทธิภาพมากขึ้น</a:t>
            </a:r>
          </a:p>
        </p:txBody>
      </p:sp>
    </p:spTree>
    <p:extLst>
      <p:ext uri="{BB962C8B-B14F-4D97-AF65-F5344CB8AC3E}">
        <p14:creationId xmlns:p14="http://schemas.microsoft.com/office/powerpoint/2010/main" val="129493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203747" y="244165"/>
            <a:ext cx="2095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H SarabunPSK" pitchFamily="34" charset="-34"/>
                <a:cs typeface="TH SarabunPSK" pitchFamily="34" charset="-34"/>
              </a:rPr>
              <a:t>Context Diagram</a:t>
            </a:r>
            <a:endParaRPr lang="th-TH" sz="2800" b="1" dirty="0"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192" y="505774"/>
            <a:ext cx="8098978" cy="600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3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1050877" y="2709814"/>
            <a:ext cx="10317707" cy="3535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thaiDist">
              <a:lnSpc>
                <a:spcPct val="115000"/>
              </a:lnSpc>
              <a:spcAft>
                <a:spcPts val="0"/>
              </a:spcAft>
            </a:pP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ปัจจุบันมีการแข่งขันทางด้านธุรกิจสูงมาก  ในขณะเดียวกันเทคโนโลยีต่าง ๆ กำลังได้รับการพัฒนาให้ก้าวหน้ามากขึ้น  โดยเฉพาะเทคโนโลยีที่เป็นโทรศัพท์มือถือ</a:t>
            </a: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,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Smartphone, Tablet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เป็นต้น  ซึ่งเป็นเทคโนโลยีที่ใกล้ตัวมาก  เพราะได้มีความนิยมเป็นอย่างมาก  ในการใช้ติดต่อสื่อสารและการใช้ </a:t>
            </a: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Internet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 แต่การทำงานของร้านอาหารส่วนใหญ่ยังใช้วิธีแบบดั้งเดิมคือการจดลงในกระดาษและคำนวณค่าอาหารเองอยู่  ซึ่งในบางครั้งหากลูกค้าที่มาใช้บริการที่ร้านมีจำนวนมาก  อาจส่งผลให้เกิดความล่าช้าหรือความผิดพลาดในการทำงานได้  จึงจำเป็นที่จะต้องมีเทคโนโลยีเข้ามาช่วยในการทำธุรกิจ  เพื่ออำนวยความสะดวกและเพิ่มประสิทธิภาพในการทำงานของร้านอาหารให้มากขึ้น  และเพื่อให้เกิดความถูกต้องสูงสุดในการทำงาน</a:t>
            </a:r>
            <a:endParaRPr lang="en-US" sz="2800" dirty="0" smtClean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0" y="1000750"/>
            <a:ext cx="12192000" cy="171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th-TH" sz="32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บทที่ 1</a:t>
            </a:r>
            <a:endParaRPr lang="en-US" sz="32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th-TH" sz="32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บทนำ</a:t>
            </a:r>
            <a:endParaRPr lang="en-US" sz="32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r>
              <a:rPr lang="th-TH" sz="2500" b="1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</a:t>
            </a:r>
            <a:r>
              <a:rPr lang="th-TH" sz="2800" b="1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1.1 </a:t>
            </a:r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หลักการและเหตุผล</a:t>
            </a:r>
            <a:endParaRPr lang="th-TH" sz="25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152401" y="160001"/>
            <a:ext cx="1123664" cy="1270097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1276065" y="460602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pic>
        <p:nvPicPr>
          <p:cNvPr id="11" name="รูปภาพ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307" y="175780"/>
            <a:ext cx="2654491" cy="17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200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345" y="0"/>
            <a:ext cx="4931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8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19" y="0"/>
            <a:ext cx="8812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181" y="0"/>
            <a:ext cx="9551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0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352" y="0"/>
            <a:ext cx="7865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465729"/>
            <a:ext cx="10058400" cy="532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72" y="0"/>
            <a:ext cx="9631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6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825500"/>
            <a:ext cx="10058400" cy="502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7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57" y="0"/>
            <a:ext cx="8230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7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38" y="148107"/>
            <a:ext cx="9061104" cy="670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6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8186" y="544890"/>
            <a:ext cx="10869769" cy="5701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th-TH" sz="32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บทที่ </a:t>
            </a:r>
            <a:r>
              <a:rPr lang="en-AU" sz="32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5</a:t>
            </a:r>
            <a:endParaRPr lang="en-GB" sz="32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th-TH" sz="32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สรุปปัญหาและข้อเสนอแนะ</a:t>
            </a:r>
            <a:endParaRPr lang="en-GB" sz="32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thaiDist">
              <a:lnSpc>
                <a:spcPct val="115000"/>
              </a:lnSpc>
              <a:spcAft>
                <a:spcPts val="0"/>
              </a:spcAft>
            </a:pPr>
            <a:r>
              <a:rPr lang="en-AU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5.1 </a:t>
            </a:r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สรุปการพัฒนาระบบ</a:t>
            </a:r>
            <a:endParaRPr lang="en-GB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ในการพัฒนาระบบสั่งอาหารในร้านอาหารนี้  เพื่อช่วยอำนวยความสะดวก  ช่วยเพิ่มประสิทธิภาพในการทำงาน  ช่วยเพิ่มความรวดเร็วในการทำงาน  และช่วยสร้างความน่าเชื่อถือให้แก่กิจการร้านอาหารทั่วไป  ที่มีขนาดของโต๊ะไม่เกิน 10 โต๊ะ  โดยที่ระบบแบ่งออกเป็น 2 ส่วนคือ </a:t>
            </a:r>
            <a:r>
              <a:rPr lang="en-GB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Application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และ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Web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โดยมีระดับการใช้งาน 3 ระดับ คือ  1) พนักงานรับ </a:t>
            </a:r>
            <a:r>
              <a:rPr lang="en-GB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Order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 พนักงานห้องครัว  2) พนักงาน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Cashier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 และ 3) </a:t>
            </a:r>
            <a:r>
              <a:rPr lang="en-GB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Admin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GB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ในส่วนของ </a:t>
            </a:r>
            <a:r>
              <a:rPr lang="en-GB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Application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ที่แสดงผลบน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Smartphone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ที่มีระบบปฏิบัติการ </a:t>
            </a:r>
            <a:r>
              <a:rPr lang="en-GB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Android Version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5 หรือต่ำ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กว่า</a:t>
            </a:r>
            <a:endParaRPr lang="en-GB" sz="2800" dirty="0" smtClean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endParaRPr lang="en-GB" sz="2800" dirty="0" smtClean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r>
              <a:rPr lang="th-TH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5.2 ปัญหาอุปสรรค</a:t>
            </a:r>
          </a:p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ปัญหาและอุปสรรคในการพัฒนาระบบสั่งอาหารในร้านอาหารนี้  จะเป็นในเรื่องของการนำเข้าข้อมูลที่มีการซ้ำซ้อนกัน  และการหาความสัมพันธ์กันของข้อมูล</a:t>
            </a:r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3535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955343" y="2103618"/>
            <a:ext cx="10317709" cy="3535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thaiDist">
              <a:lnSpc>
                <a:spcPct val="115000"/>
              </a:lnSpc>
              <a:spcAft>
                <a:spcPts val="0"/>
              </a:spcAft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จึงได้มีการพัฒนาระบบสั่งอาหารในร้านอาหารนี้ขึ้น  เพื่อลดข้อจำกัดในการบริการลูกค้า  ซึ่งระบบสั่งอาหารในร้านอาหารนี้สามารถที่จะทำให้คุณภาพการทำงานของร้านอาหารมีประสิทธิภาพมากขึ้น  มีความถูกต้อง  รวดเร็วขึ้น  ทันสมัยขึ้น  และเพิ่มความน่าเชื่อถือให้กับลูกค้ามากขึ้น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indent="457200" algn="thaiDist">
              <a:lnSpc>
                <a:spcPct val="115000"/>
              </a:lnSpc>
              <a:spcAft>
                <a:spcPts val="800"/>
              </a:spcAft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โดยส่วนของระบบสั่งอาหารในร้านอาหารนี้สามารถที่จะเปิดโต๊ะและยกเลิกการเปิดโต๊ะได้  สามารถสั่งอาหารและยกเลิกการสั่งอาหารได้  สามารถคำนวณค่าอาหารได้  สามารถที่จะพิมพ์ใบเสร็จการชำระเงินได้  และยังสามารถเก็บบันทึกยอดขายในแต่ละวันได้  ระบบสั่งอาหารในร้านอาหารนี้จึงเป็นทางเลือกหนึ่งที่จะช่วยให้การทำงานของร้านอาหารมีประสิทธิภาพมากขึ้น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0" y="1580398"/>
            <a:ext cx="44666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1.1 หลักการ</a:t>
            </a:r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และ</a:t>
            </a:r>
            <a:r>
              <a:rPr lang="th-TH" sz="2800" b="1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เหตุผล (ต่อ)</a:t>
            </a:r>
            <a:endParaRPr lang="th-TH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152401" y="160001"/>
            <a:ext cx="1123664" cy="1270097"/>
          </a:xfrm>
          <a:prstGeom prst="rect">
            <a:avLst/>
          </a:prstGeom>
        </p:spPr>
      </p:pic>
      <p:sp>
        <p:nvSpPr>
          <p:cNvPr id="7" name="สี่เหลี่ยมผืนผ้า 6"/>
          <p:cNvSpPr/>
          <p:nvPr/>
        </p:nvSpPr>
        <p:spPr>
          <a:xfrm>
            <a:off x="1276065" y="460602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791" y="285111"/>
            <a:ext cx="1236522" cy="129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688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4095" y="702262"/>
            <a:ext cx="10225825" cy="2311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15000"/>
              </a:lnSpc>
              <a:spcAft>
                <a:spcPts val="0"/>
              </a:spcAft>
            </a:pPr>
            <a:r>
              <a:rPr lang="en-AU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5.3 </a:t>
            </a:r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ข้อเสนอแนะ</a:t>
            </a:r>
            <a:endParaRPr lang="en-GB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ควรมีการพัฒนา </a:t>
            </a:r>
            <a:r>
              <a:rPr lang="en-GB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Application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ให้มีการรองรับการแสดงผลหน้าจอได้หลายขนาดหน้าจอ  เพื่อให้ง่ายต่อการใช้งาน  และควรมีการพัฒนาให้ </a:t>
            </a:r>
            <a:r>
              <a:rPr lang="en-GB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Application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สามารถที่จะสแกน </a:t>
            </a:r>
            <a:r>
              <a:rPr lang="en-GB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QR Code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เพื่อตรวจสอบรายการอาหารหรือแสดงข้อมูลต่าง ๆ  เพื่อลดการใช้กระดาษ  และควรมีการพัฒนาให้ </a:t>
            </a:r>
            <a:r>
              <a:rPr lang="en-GB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Application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สามารถที่จะใช้งานกับระบบปฏิบัติการ </a:t>
            </a:r>
            <a:r>
              <a:rPr lang="en-GB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Android Version 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ใหม่ ๆ  ตามความก้าวของเทคโนโลยีได้  เป็นต้น</a:t>
            </a:r>
            <a:endParaRPr lang="en-GB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3172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152401" y="160001"/>
            <a:ext cx="1123664" cy="1270097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1276065" y="460602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996285" y="1430098"/>
            <a:ext cx="10658903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1.2 วัตถุประสงค์</a:t>
            </a:r>
            <a:endParaRPr lang="en-US" sz="28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457200" algn="thaiDist">
              <a:lnSpc>
                <a:spcPct val="115000"/>
              </a:lnSpc>
              <a:spcAft>
                <a:spcPts val="0"/>
              </a:spcAft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 เพื่อพัฒนาระบบสั่งอาหารในร้านอาหารที่พนักงานสามารถรับ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Order 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การสั่งอาหารจาก</a:t>
            </a: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ลูกค้าได้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457200" algn="thaiDist">
              <a:lnSpc>
                <a:spcPct val="115000"/>
              </a:lnSpc>
              <a:spcAft>
                <a:spcPts val="0"/>
              </a:spcAft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2. ระบบสามารถส่งข้อมูลการสั่งอาหารไปแสดงที่ห้องครัวได้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457200" algn="thaiDist">
              <a:lnSpc>
                <a:spcPct val="115000"/>
              </a:lnSpc>
              <a:spcAft>
                <a:spcPts val="0"/>
              </a:spcAft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3. 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ยืนยันการส่งออกของ </a:t>
            </a:r>
            <a:r>
              <a:rPr lang="en-GB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Order 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ได้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marL="457200" algn="thaiDist">
              <a:lnSpc>
                <a:spcPct val="115000"/>
              </a:lnSpc>
              <a:spcAft>
                <a:spcPts val="800"/>
              </a:spcAft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4. ระบบสามารถคำนวณค่าอาหารได้</a:t>
            </a:r>
            <a:endParaRPr lang="en-US" sz="28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24131" y="4137136"/>
            <a:ext cx="2295684" cy="2265986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15" y="3318330"/>
            <a:ext cx="1996994" cy="200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747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33" y="1315234"/>
            <a:ext cx="7949292" cy="5022066"/>
          </a:xfrm>
          <a:prstGeom prst="rect">
            <a:avLst/>
          </a:prstGeom>
        </p:spPr>
      </p:pic>
      <p:sp>
        <p:nvSpPr>
          <p:cNvPr id="2" name="สี่เหลี่ยมผืนผ้า 1"/>
          <p:cNvSpPr/>
          <p:nvPr/>
        </p:nvSpPr>
        <p:spPr>
          <a:xfrm>
            <a:off x="0" y="380606"/>
            <a:ext cx="36303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1.3 </a:t>
            </a:r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ขอบเขตการศึกษา</a:t>
            </a:r>
            <a:endParaRPr lang="th-TH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7753449" y="144947"/>
            <a:ext cx="1123664" cy="1270097"/>
          </a:xfrm>
          <a:prstGeom prst="rect">
            <a:avLst/>
          </a:prstGeom>
        </p:spPr>
      </p:pic>
      <p:sp>
        <p:nvSpPr>
          <p:cNvPr id="8" name="สี่เหลี่ยมผืนผ้า 7"/>
          <p:cNvSpPr/>
          <p:nvPr/>
        </p:nvSpPr>
        <p:spPr>
          <a:xfrm>
            <a:off x="8877113" y="445548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</p:spTree>
    <p:extLst>
      <p:ext uri="{BB962C8B-B14F-4D97-AF65-F5344CB8AC3E}">
        <p14:creationId xmlns:p14="http://schemas.microsoft.com/office/powerpoint/2010/main" val="37233934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0" y="380606"/>
            <a:ext cx="36303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1.3 </a:t>
            </a:r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ขอบเขตการศึกษา</a:t>
            </a:r>
            <a:endParaRPr lang="th-TH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7753449" y="144947"/>
            <a:ext cx="1123664" cy="1270097"/>
          </a:xfrm>
          <a:prstGeom prst="rect">
            <a:avLst/>
          </a:prstGeom>
        </p:spPr>
      </p:pic>
      <p:sp>
        <p:nvSpPr>
          <p:cNvPr id="8" name="สี่เหลี่ยมผืนผ้า 7"/>
          <p:cNvSpPr/>
          <p:nvPr/>
        </p:nvSpPr>
        <p:spPr>
          <a:xfrm>
            <a:off x="8877113" y="445548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95183" y="773088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1.3.1 ผู้ดูแลระบบ</a:t>
            </a:r>
          </a:p>
          <a:p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	1) สามารถเข้าระบบได้</a:t>
            </a:r>
          </a:p>
          <a:p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	2) สามารถจัดการเพิ่ม ลบ แก้ไขข้อมูลอาหารและราคาอาหารได้</a:t>
            </a:r>
          </a:p>
          <a:p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	3) </a:t>
            </a:r>
            <a:r>
              <a:rPr lang="th-TH" sz="2800" dirty="0" smtClean="0">
                <a:latin typeface="TH SarabunPSK" pitchFamily="34" charset="-34"/>
                <a:cs typeface="TH SarabunPSK" pitchFamily="34" charset="-34"/>
              </a:rPr>
              <a:t>สามารถ</a:t>
            </a:r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จัดการเพิ่ม ลบ แก้ไขข้อมูลสมาชิก</a:t>
            </a:r>
          </a:p>
          <a:p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1.3.2 พนักงานรับ </a:t>
            </a:r>
            <a:r>
              <a:rPr lang="en-US" sz="2800" dirty="0" smtClean="0">
                <a:latin typeface="TH SarabunPSK" pitchFamily="34" charset="-34"/>
                <a:cs typeface="TH SarabunPSK" pitchFamily="34" charset="-34"/>
              </a:rPr>
              <a:t>Order	</a:t>
            </a:r>
            <a:endParaRPr lang="en-US" sz="2800" dirty="0">
              <a:latin typeface="TH SarabunPSK" pitchFamily="34" charset="-34"/>
              <a:cs typeface="TH SarabunPSK" pitchFamily="34" charset="-34"/>
            </a:endParaRPr>
          </a:p>
          <a:p>
            <a:r>
              <a:rPr lang="en-US" sz="2800" dirty="0">
                <a:latin typeface="TH SarabunPSK" pitchFamily="34" charset="-34"/>
                <a:cs typeface="TH SarabunPSK" pitchFamily="34" charset="-34"/>
              </a:rPr>
              <a:t>	1) </a:t>
            </a:r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สามารถเข้าระบบได้</a:t>
            </a:r>
          </a:p>
          <a:p>
            <a:r>
              <a:rPr lang="th-TH" sz="2800" dirty="0" smtClean="0">
                <a:latin typeface="TH SarabunPSK" pitchFamily="34" charset="-34"/>
                <a:cs typeface="TH SarabunPSK" pitchFamily="34" charset="-34"/>
              </a:rPr>
              <a:t>	2</a:t>
            </a:r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) สามารถเปิดโต๊ะได้</a:t>
            </a:r>
          </a:p>
          <a:p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	3) สามารถปิดโต๊ะได้</a:t>
            </a:r>
          </a:p>
          <a:p>
            <a:r>
              <a:rPr lang="th-TH" sz="2800" dirty="0" smtClean="0">
                <a:latin typeface="TH SarabunPSK" pitchFamily="34" charset="-34"/>
                <a:cs typeface="TH SarabunPSK" pitchFamily="34" charset="-34"/>
              </a:rPr>
              <a:t>	4</a:t>
            </a:r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) สามารถรับ </a:t>
            </a:r>
            <a:r>
              <a:rPr lang="en-US" sz="2800" dirty="0">
                <a:latin typeface="TH SarabunPSK" pitchFamily="34" charset="-34"/>
                <a:cs typeface="TH SarabunPSK" pitchFamily="34" charset="-34"/>
              </a:rPr>
              <a:t>Order </a:t>
            </a:r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การสั่งอาหารได้</a:t>
            </a:r>
          </a:p>
          <a:p>
            <a:r>
              <a:rPr lang="th-TH" sz="2800" dirty="0" smtClean="0">
                <a:latin typeface="TH SarabunPSK" pitchFamily="34" charset="-34"/>
                <a:cs typeface="TH SarabunPSK" pitchFamily="34" charset="-34"/>
              </a:rPr>
              <a:t>	5</a:t>
            </a:r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) สามารถตรวจสอบรายการอาหารที่สั่งได้</a:t>
            </a:r>
          </a:p>
          <a:p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	6</a:t>
            </a:r>
            <a:r>
              <a:rPr lang="th-TH" sz="2800" dirty="0" smtClean="0">
                <a:latin typeface="TH SarabunPSK" pitchFamily="34" charset="-34"/>
                <a:cs typeface="TH SarabunPSK" pitchFamily="34" charset="-34"/>
              </a:rPr>
              <a:t>) </a:t>
            </a:r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สามารถตรวจสอบสถานะโต๊ะว่าว่างหรือไม่ว่าง</a:t>
            </a:r>
            <a:r>
              <a:rPr lang="th-TH" sz="2800" dirty="0" smtClean="0">
                <a:latin typeface="TH SarabunPSK" pitchFamily="34" charset="-34"/>
                <a:cs typeface="TH SarabunPSK" pitchFamily="34" charset="-34"/>
              </a:rPr>
              <a:t>ได้</a:t>
            </a:r>
            <a:endParaRPr lang="th-TH" sz="2800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6101370" y="2379186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1.3.3 พนักงานประจำห้องครัว</a:t>
            </a:r>
          </a:p>
          <a:p>
            <a:r>
              <a:rPr lang="th-TH" sz="2800" dirty="0" smtClean="0">
                <a:latin typeface="TH SarabunPSK" pitchFamily="34" charset="-34"/>
                <a:cs typeface="TH SarabunPSK" pitchFamily="34" charset="-34"/>
              </a:rPr>
              <a:t>	1</a:t>
            </a:r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) สามารถเข้าระบบได้</a:t>
            </a:r>
          </a:p>
          <a:p>
            <a:r>
              <a:rPr lang="th-TH" sz="2800" dirty="0" smtClean="0">
                <a:latin typeface="TH SarabunPSK" pitchFamily="34" charset="-34"/>
                <a:cs typeface="TH SarabunPSK" pitchFamily="34" charset="-34"/>
              </a:rPr>
              <a:t>	2</a:t>
            </a:r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) สามารถตรวจสอบรายการอาหารที่สั่งได้</a:t>
            </a:r>
          </a:p>
          <a:p>
            <a:r>
              <a:rPr lang="th-TH" sz="2800" dirty="0" smtClean="0">
                <a:latin typeface="TH SarabunPSK" pitchFamily="34" charset="-34"/>
                <a:cs typeface="TH SarabunPSK" pitchFamily="34" charset="-34"/>
              </a:rPr>
              <a:t>	3</a:t>
            </a:r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) สามารถยืนยันรายการอาหารที่ส่งออกจากครัวได้</a:t>
            </a:r>
          </a:p>
          <a:p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1.3.4 พนักงานประจำ </a:t>
            </a:r>
            <a:r>
              <a:rPr lang="en-US" sz="2800" dirty="0">
                <a:latin typeface="TH SarabunPSK" pitchFamily="34" charset="-34"/>
                <a:cs typeface="TH SarabunPSK" pitchFamily="34" charset="-34"/>
              </a:rPr>
              <a:t>Cashier</a:t>
            </a:r>
          </a:p>
          <a:p>
            <a:r>
              <a:rPr lang="en-US" sz="2800" dirty="0">
                <a:latin typeface="TH SarabunPSK" pitchFamily="34" charset="-34"/>
                <a:cs typeface="TH SarabunPSK" pitchFamily="34" charset="-34"/>
              </a:rPr>
              <a:t>	1) </a:t>
            </a:r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สามารถเข้าระบบได้</a:t>
            </a:r>
          </a:p>
          <a:p>
            <a:r>
              <a:rPr lang="th-TH" sz="2800" dirty="0" smtClean="0">
                <a:latin typeface="TH SarabunPSK" pitchFamily="34" charset="-34"/>
                <a:cs typeface="TH SarabunPSK" pitchFamily="34" charset="-34"/>
              </a:rPr>
              <a:t>	2</a:t>
            </a:r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) สามารถตรวจสอบรายการอาหารที่สั่งได้</a:t>
            </a:r>
          </a:p>
          <a:p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	3) สามารถตรวจสอบสถานะโต๊ะว่าว่างหรือไม่ว่างได้</a:t>
            </a:r>
          </a:p>
          <a:p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	4) สามารถรับชำระค่าอาหารได้</a:t>
            </a:r>
          </a:p>
        </p:txBody>
      </p:sp>
    </p:spTree>
    <p:extLst>
      <p:ext uri="{BB962C8B-B14F-4D97-AF65-F5344CB8AC3E}">
        <p14:creationId xmlns:p14="http://schemas.microsoft.com/office/powerpoint/2010/main" val="23096467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152401" y="160001"/>
            <a:ext cx="1123664" cy="1270097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1276065" y="460602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009933" y="1430098"/>
            <a:ext cx="1024946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1.4 อุปกรณ์เครื่องมือที่ใช้ในการพัฒนา</a:t>
            </a:r>
            <a:endParaRPr lang="en-US" sz="28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thaiDist">
              <a:spcAft>
                <a:spcPts val="0"/>
              </a:spcAft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1.4.1 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ฮาร์ดแวร์</a:t>
            </a:r>
          </a:p>
          <a:p>
            <a:pPr algn="thaiDist">
              <a:spcAft>
                <a:spcPts val="0"/>
              </a:spcAft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1.4.1.1 Computer Notebook</a:t>
            </a:r>
          </a:p>
          <a:p>
            <a:pPr marL="1828800" lvl="3" indent="-457200" algn="thaiDist">
              <a:buFont typeface="Wingdings" panose="05000000000000000000" pitchFamily="2" charset="2"/>
              <a:buChar char="§"/>
            </a:pP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หน่วยประมวลผล		: </a:t>
            </a: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Intel(R) Core(TM) i3-3217U CPU @1.80GHz</a:t>
            </a:r>
          </a:p>
          <a:p>
            <a:pPr marL="1828800" lvl="3" indent="-457200" algn="thaiDist">
              <a:buFont typeface="Wingdings" panose="05000000000000000000" pitchFamily="2" charset="2"/>
              <a:buChar char="§"/>
            </a:pP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หน่วยความจำหลัก		: 4.00 </a:t>
            </a: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GB</a:t>
            </a:r>
          </a:p>
          <a:p>
            <a:pPr marL="1828800" lvl="3" indent="-457200" algn="thaiDist">
              <a:buFont typeface="Wingdings" panose="05000000000000000000" pitchFamily="2" charset="2"/>
              <a:buChar char="§"/>
            </a:pP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หน่วยความจำสำรอง	: 500 </a:t>
            </a: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GB</a:t>
            </a:r>
          </a:p>
          <a:p>
            <a:pPr algn="thaiDist">
              <a:spcAft>
                <a:spcPts val="0"/>
              </a:spcAft>
            </a:pP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1.4.1.2 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โทรศัพท์มือถือ </a:t>
            </a: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Samsung  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รุ่น </a:t>
            </a: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Ace 4  Android Version 4.4.2</a:t>
            </a:r>
          </a:p>
          <a:p>
            <a:pPr algn="thaiDist">
              <a:spcAft>
                <a:spcPts val="0"/>
              </a:spcAft>
            </a:pP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1.4.1.3 </a:t>
            </a:r>
            <a:r>
              <a:rPr lang="th-TH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เครื่องพิมพ์</a:t>
            </a:r>
            <a:endParaRPr lang="en-US" sz="28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07020" y="5040898"/>
            <a:ext cx="3166281" cy="1544457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315" y="1873209"/>
            <a:ext cx="2013287" cy="280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793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152401" y="160001"/>
            <a:ext cx="1123664" cy="1270097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1276065" y="460602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1009933" y="1430098"/>
            <a:ext cx="1024946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spcAft>
                <a:spcPts val="0"/>
              </a:spcAft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1.4.2 ซอฟต์แวร์</a:t>
            </a:r>
          </a:p>
          <a:p>
            <a:pPr algn="thaiDist">
              <a:spcAft>
                <a:spcPts val="0"/>
              </a:spcAft>
            </a:pPr>
            <a:r>
              <a:rPr lang="th-TH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1.4.2.1 ระบบปฏิบัติการ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Windows 10 Enterprise</a:t>
            </a:r>
          </a:p>
          <a:p>
            <a:pPr algn="thaiDist">
              <a:spcAft>
                <a:spcPts val="0"/>
              </a:spcAft>
            </a:pP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1.4.2.2 JDK (Java Development Kit) 8</a:t>
            </a:r>
          </a:p>
          <a:p>
            <a:pPr algn="thaiDist">
              <a:spcAft>
                <a:spcPts val="0"/>
              </a:spcAft>
            </a:pP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1.4.2.3 Android Studio 2.3.1</a:t>
            </a:r>
          </a:p>
          <a:p>
            <a:pPr algn="thaiDist">
              <a:spcAft>
                <a:spcPts val="0"/>
              </a:spcAft>
            </a:pP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1.4.2.4 </a:t>
            </a:r>
            <a:r>
              <a:rPr lang="en-US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Genymotion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2.8.1</a:t>
            </a:r>
          </a:p>
          <a:p>
            <a:pPr algn="thaiDist">
              <a:spcAft>
                <a:spcPts val="0"/>
              </a:spcAft>
            </a:pP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1.4.2.5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DB Browser for SQLite 3.9.1</a:t>
            </a:r>
          </a:p>
          <a:p>
            <a:pPr algn="thaiDist">
              <a:spcAft>
                <a:spcPts val="0"/>
              </a:spcAft>
            </a:pP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1.4.2.6 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Adobe Dreamweaver CS6</a:t>
            </a:r>
          </a:p>
          <a:p>
            <a:pPr algn="thaiDist">
              <a:spcAft>
                <a:spcPts val="0"/>
              </a:spcAft>
            </a:pPr>
            <a:r>
              <a:rPr lang="en-US" sz="2800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		1.4.2.7 </a:t>
            </a:r>
            <a:r>
              <a:rPr lang="en-US" sz="2800" dirty="0" err="1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VirtualBox</a:t>
            </a:r>
            <a:r>
              <a:rPr lang="en-US" sz="28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5.1.18</a:t>
            </a:r>
          </a:p>
          <a:p>
            <a:pPr algn="thaiDist">
              <a:spcAft>
                <a:spcPts val="0"/>
              </a:spcAft>
            </a:pPr>
            <a:endParaRPr lang="en-US" sz="28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07020" y="5040898"/>
            <a:ext cx="3166281" cy="1544457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315" y="1873209"/>
            <a:ext cx="2013287" cy="280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761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7" r="31920" b="50346"/>
          <a:stretch/>
        </p:blipFill>
        <p:spPr>
          <a:xfrm>
            <a:off x="7658669" y="106496"/>
            <a:ext cx="1123664" cy="1270097"/>
          </a:xfrm>
          <a:prstGeom prst="rect">
            <a:avLst/>
          </a:prstGeom>
        </p:spPr>
      </p:pic>
      <p:sp>
        <p:nvSpPr>
          <p:cNvPr id="4" name="สี่เหลี่ยมผืนผ้า 3"/>
          <p:cNvSpPr/>
          <p:nvPr/>
        </p:nvSpPr>
        <p:spPr>
          <a:xfrm>
            <a:off x="8782333" y="407097"/>
            <a:ext cx="30912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ระบบสั่งอาหารใน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ร้านอาหาร</a:t>
            </a:r>
            <a:endParaRPr lang="en-US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Ordering System in the Restaurant</a:t>
            </a:r>
          </a:p>
        </p:txBody>
      </p:sp>
      <p:sp>
        <p:nvSpPr>
          <p:cNvPr id="17" name="สี่เหลี่ยมผืนผ้า 16"/>
          <p:cNvSpPr/>
          <p:nvPr/>
        </p:nvSpPr>
        <p:spPr>
          <a:xfrm>
            <a:off x="996286" y="1053428"/>
            <a:ext cx="5950423" cy="561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th-TH" sz="2800" b="1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1.5 ระยะเวลาและแผนการ</a:t>
            </a:r>
            <a:r>
              <a:rPr lang="th-TH" sz="2800" b="1" dirty="0" smtClean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ดำเนินงาน</a:t>
            </a:r>
            <a:endParaRPr lang="en-US" sz="2800" b="1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18" name="รูปภาพ 1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114" y="1677194"/>
            <a:ext cx="7302923" cy="506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189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</TotalTime>
  <Words>773</Words>
  <Application>Microsoft Office PowerPoint</Application>
  <PresentationFormat>Widescreen</PresentationFormat>
  <Paragraphs>148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Calibri</vt:lpstr>
      <vt:lpstr>Angsana New</vt:lpstr>
      <vt:lpstr>Calibri Light</vt:lpstr>
      <vt:lpstr>TH SarabunPSK</vt:lpstr>
      <vt:lpstr>Arial</vt:lpstr>
      <vt:lpstr>Wingdings</vt:lpstr>
      <vt:lpstr>Cordia New</vt:lpstr>
      <vt:lpstr>ธีมของ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JAKKIT</dc:creator>
  <cp:lastModifiedBy>AloneBOY</cp:lastModifiedBy>
  <cp:revision>30</cp:revision>
  <dcterms:created xsi:type="dcterms:W3CDTF">2017-02-21T13:07:40Z</dcterms:created>
  <dcterms:modified xsi:type="dcterms:W3CDTF">2017-09-13T05:10:12Z</dcterms:modified>
</cp:coreProperties>
</file>